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29" r:id="rId3"/>
    <p:sldId id="341" r:id="rId4"/>
    <p:sldId id="343" r:id="rId5"/>
    <p:sldId id="348" r:id="rId6"/>
    <p:sldId id="364" r:id="rId7"/>
    <p:sldId id="365" r:id="rId8"/>
    <p:sldId id="356" r:id="rId9"/>
    <p:sldId id="342" r:id="rId10"/>
    <p:sldId id="332" r:id="rId11"/>
    <p:sldId id="333" r:id="rId12"/>
    <p:sldId id="338" r:id="rId13"/>
    <p:sldId id="336" r:id="rId14"/>
    <p:sldId id="330" r:id="rId15"/>
    <p:sldId id="353" r:id="rId16"/>
    <p:sldId id="361" r:id="rId17"/>
    <p:sldId id="360" r:id="rId18"/>
    <p:sldId id="362" r:id="rId19"/>
    <p:sldId id="363" r:id="rId20"/>
    <p:sldId id="352" r:id="rId21"/>
    <p:sldId id="358" r:id="rId22"/>
    <p:sldId id="327" r:id="rId23"/>
    <p:sldId id="328" r:id="rId24"/>
    <p:sldId id="339" r:id="rId25"/>
    <p:sldId id="340" r:id="rId26"/>
    <p:sldId id="35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9D2517-0740-416C-9D0E-D72A40A206C1}">
          <p14:sldIdLst>
            <p14:sldId id="314"/>
            <p14:sldId id="329"/>
            <p14:sldId id="341"/>
            <p14:sldId id="343"/>
            <p14:sldId id="348"/>
            <p14:sldId id="364"/>
            <p14:sldId id="365"/>
            <p14:sldId id="356"/>
            <p14:sldId id="342"/>
            <p14:sldId id="332"/>
            <p14:sldId id="333"/>
            <p14:sldId id="338"/>
            <p14:sldId id="336"/>
            <p14:sldId id="330"/>
            <p14:sldId id="353"/>
            <p14:sldId id="361"/>
            <p14:sldId id="360"/>
            <p14:sldId id="362"/>
            <p14:sldId id="363"/>
            <p14:sldId id="352"/>
            <p14:sldId id="358"/>
            <p14:sldId id="327"/>
            <p14:sldId id="328"/>
            <p14:sldId id="339"/>
            <p14:sldId id="340"/>
            <p14:sldId id="359"/>
          </p14:sldIdLst>
        </p14:section>
        <p14:section name="Untitled Section" id="{4D8588DE-449D-4A39-A714-44DDAD36F3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89" autoAdjust="0"/>
  </p:normalViewPr>
  <p:slideViewPr>
    <p:cSldViewPr snapToGrid="0">
      <p:cViewPr varScale="1">
        <p:scale>
          <a:sx n="72" d="100"/>
          <a:sy n="72" d="100"/>
        </p:scale>
        <p:origin x="92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00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8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7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1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61CA1-5182-45AD-AC43-6F9C26CEF703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3C4B-119E-4BCA-B90A-F915A3617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497EC-6557-3B75-2471-77355203A4FE}"/>
              </a:ext>
            </a:extLst>
          </p:cNvPr>
          <p:cNvSpPr txBox="1"/>
          <p:nvPr/>
        </p:nvSpPr>
        <p:spPr>
          <a:xfrm>
            <a:off x="1294106" y="1038562"/>
            <a:ext cx="64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Eimeriidae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9909B-03E4-8AF4-23A1-B8B31CADA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9" t="38271" r="68005" b="26591"/>
          <a:stretch/>
        </p:blipFill>
        <p:spPr>
          <a:xfrm>
            <a:off x="7090756" y="2826326"/>
            <a:ext cx="2485505" cy="240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76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B1F8-EF13-D160-FDF0-8C0D8712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0" i="0" dirty="0">
                <a:solidFill>
                  <a:srgbClr val="202124"/>
                </a:solidFill>
                <a:effectLst/>
                <a:latin typeface="Google Sans"/>
              </a:rPr>
              <a:t>Is Eimeria a pathogen?</a:t>
            </a:r>
            <a:endParaRPr lang="en-US" sz="48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632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77F87-D307-F154-009E-D4558BEE880A}"/>
              </a:ext>
            </a:extLst>
          </p:cNvPr>
          <p:cNvSpPr txBox="1"/>
          <p:nvPr/>
        </p:nvSpPr>
        <p:spPr>
          <a:xfrm>
            <a:off x="711201" y="2787134"/>
            <a:ext cx="99906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Yes, Eimeria species were </a:t>
            </a:r>
            <a:r>
              <a:rPr lang="en-US" sz="4000" dirty="0">
                <a:solidFill>
                  <a:srgbClr val="040C28"/>
                </a:solidFill>
                <a:latin typeface="Google Sans"/>
              </a:rPr>
              <a:t>divided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 into different pathogenic levels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545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3ADC6-3A16-2FC3-A0E6-6F896CF7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What is the disease caused by Eimeria Species?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0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43F2-165E-53F7-B43C-EC8BBC2AB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0" i="0" dirty="0">
                <a:solidFill>
                  <a:srgbClr val="202124"/>
                </a:solidFill>
                <a:effectLst/>
                <a:latin typeface="Google Sans"/>
              </a:rPr>
              <a:t>Coccidiosis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2453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4776-FBB4-97B7-EDFA-AFFB105A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202124"/>
                </a:solidFill>
                <a:latin typeface="Google Sans"/>
              </a:rPr>
              <a:t>What is the site of infection?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5440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0DD5C-1A93-BEC4-74B6-64B022F9C75D}"/>
              </a:ext>
            </a:extLst>
          </p:cNvPr>
          <p:cNvSpPr txBox="1"/>
          <p:nvPr/>
        </p:nvSpPr>
        <p:spPr>
          <a:xfrm>
            <a:off x="4292868" y="1146342"/>
            <a:ext cx="1376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E. </a:t>
            </a:r>
            <a:r>
              <a:rPr lang="en-US" dirty="0">
                <a:solidFill>
                  <a:schemeClr val="bg1"/>
                </a:solidFill>
              </a:rPr>
              <a:t>Maxima</a:t>
            </a:r>
          </a:p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necatrix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A453A-BFBC-E12B-65F4-E9F079BD8829}"/>
              </a:ext>
            </a:extLst>
          </p:cNvPr>
          <p:cNvSpPr txBox="1"/>
          <p:nvPr/>
        </p:nvSpPr>
        <p:spPr>
          <a:xfrm>
            <a:off x="7360816" y="1453675"/>
            <a:ext cx="1318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E. </a:t>
            </a:r>
            <a:r>
              <a:rPr lang="en-US" sz="1800" dirty="0" err="1">
                <a:solidFill>
                  <a:schemeClr val="bg1"/>
                </a:solidFill>
              </a:rPr>
              <a:t>tenella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E1CF-C258-DA35-DDDF-DA95B7172D67}"/>
              </a:ext>
            </a:extLst>
          </p:cNvPr>
          <p:cNvSpPr txBox="1"/>
          <p:nvPr/>
        </p:nvSpPr>
        <p:spPr>
          <a:xfrm>
            <a:off x="2365864" y="345679"/>
            <a:ext cx="1712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acervulina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E. Mitis</a:t>
            </a:r>
          </a:p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mivati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E. Praecox</a:t>
            </a:r>
          </a:p>
          <a:p>
            <a:r>
              <a:rPr lang="en-US" dirty="0">
                <a:solidFill>
                  <a:schemeClr val="bg1"/>
                </a:solidFill>
              </a:rPr>
              <a:t>E. </a:t>
            </a:r>
            <a:r>
              <a:rPr lang="en-US" dirty="0" err="1">
                <a:solidFill>
                  <a:schemeClr val="bg1"/>
                </a:solidFill>
              </a:rPr>
              <a:t>hagani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BBCCB-B2F4-69B2-82A4-C7B1EDA356F5}"/>
              </a:ext>
            </a:extLst>
          </p:cNvPr>
          <p:cNvSpPr txBox="1"/>
          <p:nvPr/>
        </p:nvSpPr>
        <p:spPr>
          <a:xfrm>
            <a:off x="5859275" y="1423341"/>
            <a:ext cx="1780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E. </a:t>
            </a:r>
            <a:r>
              <a:rPr lang="en-US" sz="1800" dirty="0" err="1">
                <a:solidFill>
                  <a:schemeClr val="bg1"/>
                </a:solidFill>
              </a:rPr>
              <a:t>brunetti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5E1E64-A9D6-BE8C-C15C-18A4D1926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0" t="23889" r="47658" b="24913"/>
          <a:stretch/>
        </p:blipFill>
        <p:spPr>
          <a:xfrm>
            <a:off x="2245197" y="1946022"/>
            <a:ext cx="1691536" cy="3511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148670-150A-4D68-F97F-364952426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1" t="25811" r="48526" b="26140"/>
          <a:stretch/>
        </p:blipFill>
        <p:spPr>
          <a:xfrm>
            <a:off x="4077904" y="1946022"/>
            <a:ext cx="1591376" cy="35111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BADB96-1D15-0606-F3C2-2B5CA2E83B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84" t="22597" r="48132" b="26205"/>
          <a:stretch/>
        </p:blipFill>
        <p:spPr>
          <a:xfrm>
            <a:off x="5794410" y="1946022"/>
            <a:ext cx="1453414" cy="35111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5A410D-C3CA-485B-66FE-34971A0354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79" t="25811" r="46632" b="26140"/>
          <a:stretch/>
        </p:blipFill>
        <p:spPr>
          <a:xfrm>
            <a:off x="7372954" y="1946022"/>
            <a:ext cx="1559290" cy="3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4A51-132C-D118-171B-D462E626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63" y="1494818"/>
            <a:ext cx="9905998" cy="147857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D</a:t>
            </a:r>
            <a:r>
              <a:rPr lang="en-US" cap="none" dirty="0">
                <a:solidFill>
                  <a:schemeClr val="bg1"/>
                </a:solidFill>
              </a:rPr>
              <a:t>evelopment of disease depends on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4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F795-1F5A-8A38-6F48-915A98F9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78" y="388880"/>
            <a:ext cx="10197149" cy="5781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Infective dose: number of sporulated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                       Oocysts ingested               </a:t>
            </a:r>
          </a:p>
          <a:p>
            <a:endParaRPr lang="en-US" sz="4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5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F795-1F5A-8A38-6F48-915A98F9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388880"/>
            <a:ext cx="10845161" cy="57813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Environmental factors: stocking density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                               size of the farm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                              quality of the litter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                              Ventilation system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                              </a:t>
            </a:r>
            <a:r>
              <a:rPr lang="en-US" sz="4000" dirty="0">
                <a:solidFill>
                  <a:schemeClr val="bg1"/>
                </a:solidFill>
              </a:rPr>
              <a:t>presence of animals of different  ages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800" dirty="0">
                <a:solidFill>
                  <a:schemeClr val="bg1"/>
                </a:solidFill>
              </a:rPr>
              <a:t>                            anticoccidials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F795-1F5A-8A38-6F48-915A98F9E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78" y="388880"/>
            <a:ext cx="10197149" cy="5781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4900" dirty="0">
                <a:solidFill>
                  <a:schemeClr val="bg1"/>
                </a:solidFill>
              </a:rPr>
              <a:t>Host factors:  Host genetics</a:t>
            </a: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                      concurrent disease</a:t>
            </a: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                       age</a:t>
            </a: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                       acquired immunity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11D9-7EFF-B63F-73C2-5789AE08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201" y="1658143"/>
            <a:ext cx="9905999" cy="35417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0" i="0" dirty="0">
                <a:solidFill>
                  <a:schemeClr val="bg1"/>
                </a:solidFill>
                <a:effectLst/>
                <a:latin typeface="Google Sans"/>
              </a:rPr>
              <a:t>Phylum: Apicomplexa</a:t>
            </a:r>
          </a:p>
          <a:p>
            <a:pPr marL="0" indent="0">
              <a:buNone/>
            </a:pPr>
            <a:r>
              <a:rPr lang="en-US" sz="9600" b="0" i="0" dirty="0">
                <a:solidFill>
                  <a:schemeClr val="bg1"/>
                </a:solidFill>
                <a:effectLst/>
                <a:latin typeface="Google Sans"/>
              </a:rPr>
              <a:t>Family: </a:t>
            </a:r>
            <a:r>
              <a:rPr lang="en-US" sz="9600" b="0" i="0" dirty="0" err="1">
                <a:solidFill>
                  <a:schemeClr val="bg1"/>
                </a:solidFill>
                <a:effectLst/>
                <a:latin typeface="Google Sans"/>
              </a:rPr>
              <a:t>Eimeriidae</a:t>
            </a:r>
            <a:endParaRPr lang="en-US" sz="96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sz="9600" b="0" i="0" dirty="0">
                <a:solidFill>
                  <a:schemeClr val="bg1"/>
                </a:solidFill>
                <a:effectLst/>
                <a:latin typeface="Google Sans"/>
              </a:rPr>
              <a:t>Subclass: Coccidia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  <a:latin typeface="Google Sans"/>
              </a:rPr>
              <a:t>Suborder: </a:t>
            </a:r>
            <a:r>
              <a:rPr lang="en-US" sz="9600" dirty="0" err="1">
                <a:solidFill>
                  <a:schemeClr val="bg1"/>
                </a:solidFill>
                <a:latin typeface="Google Sans"/>
              </a:rPr>
              <a:t>Eimeriina</a:t>
            </a:r>
            <a:endParaRPr lang="en-US" sz="96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sz="9600" b="0" i="0" dirty="0">
                <a:solidFill>
                  <a:schemeClr val="bg1"/>
                </a:solidFill>
                <a:effectLst/>
                <a:latin typeface="Google Sans"/>
              </a:rPr>
              <a:t>Genus: Eimeria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  <a:latin typeface="Google Sans"/>
              </a:rPr>
              <a:t>Species: </a:t>
            </a:r>
            <a:r>
              <a:rPr lang="en-US" sz="9600" dirty="0">
                <a:solidFill>
                  <a:schemeClr val="bg1"/>
                </a:solidFill>
              </a:rPr>
              <a:t>acervuline     </a:t>
            </a:r>
            <a:r>
              <a:rPr lang="en-US" sz="9600" dirty="0" err="1">
                <a:solidFill>
                  <a:schemeClr val="bg1"/>
                </a:solidFill>
              </a:rPr>
              <a:t>mivati</a:t>
            </a:r>
            <a:r>
              <a:rPr lang="en-US" sz="9600" dirty="0">
                <a:solidFill>
                  <a:schemeClr val="bg1"/>
                </a:solidFill>
              </a:rPr>
              <a:t>         </a:t>
            </a:r>
            <a:r>
              <a:rPr lang="en-US" sz="9600" dirty="0" err="1">
                <a:solidFill>
                  <a:schemeClr val="bg1"/>
                </a:solidFill>
              </a:rPr>
              <a:t>necatrix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IQ" sz="9600" dirty="0">
                <a:solidFill>
                  <a:schemeClr val="bg1"/>
                </a:solidFill>
              </a:rPr>
              <a:t>             </a:t>
            </a:r>
            <a:r>
              <a:rPr lang="en-US" sz="9600" dirty="0" err="1">
                <a:solidFill>
                  <a:schemeClr val="bg1"/>
                </a:solidFill>
              </a:rPr>
              <a:t>brunetti</a:t>
            </a:r>
            <a:r>
              <a:rPr lang="en-US" sz="9600" dirty="0">
                <a:solidFill>
                  <a:schemeClr val="bg1"/>
                </a:solidFill>
              </a:rPr>
              <a:t>        praecox </a:t>
            </a:r>
            <a:r>
              <a:rPr lang="ar-IQ" sz="9600" dirty="0">
                <a:solidFill>
                  <a:schemeClr val="bg1"/>
                </a:solidFill>
              </a:rPr>
              <a:t>      </a:t>
            </a:r>
            <a:r>
              <a:rPr lang="en-US" sz="9600" dirty="0" err="1">
                <a:solidFill>
                  <a:schemeClr val="bg1"/>
                </a:solidFill>
              </a:rPr>
              <a:t>brunetti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IQ" sz="9600" dirty="0">
                <a:solidFill>
                  <a:schemeClr val="bg1"/>
                </a:solidFill>
              </a:rPr>
              <a:t>             </a:t>
            </a:r>
            <a:r>
              <a:rPr lang="en-US" sz="9600" dirty="0">
                <a:solidFill>
                  <a:schemeClr val="bg1"/>
                </a:solidFill>
              </a:rPr>
              <a:t>maxima </a:t>
            </a:r>
            <a:r>
              <a:rPr lang="ar-IQ" sz="9600" dirty="0">
                <a:solidFill>
                  <a:schemeClr val="bg1"/>
                </a:solidFill>
              </a:rPr>
              <a:t>       </a:t>
            </a:r>
            <a:r>
              <a:rPr lang="en-US" sz="9600" dirty="0" err="1">
                <a:solidFill>
                  <a:schemeClr val="bg1"/>
                </a:solidFill>
              </a:rPr>
              <a:t>hagani</a:t>
            </a:r>
            <a:r>
              <a:rPr lang="ar-IQ" sz="9600" dirty="0">
                <a:solidFill>
                  <a:schemeClr val="bg1"/>
                </a:solidFill>
              </a:rPr>
              <a:t> 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ar-IQ" sz="9600" dirty="0">
                <a:solidFill>
                  <a:schemeClr val="bg1"/>
                </a:solidFill>
              </a:rPr>
              <a:t>       </a:t>
            </a:r>
            <a:r>
              <a:rPr lang="en-US" sz="9600" dirty="0" err="1">
                <a:solidFill>
                  <a:schemeClr val="bg1"/>
                </a:solidFill>
              </a:rPr>
              <a:t>Tenela</a:t>
            </a:r>
            <a:endParaRPr lang="en-US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IQ" sz="9600" dirty="0">
                <a:solidFill>
                  <a:schemeClr val="bg1"/>
                </a:solidFill>
              </a:rPr>
              <a:t>               </a:t>
            </a:r>
            <a:r>
              <a:rPr lang="en-US" sz="9600" dirty="0">
                <a:solidFill>
                  <a:schemeClr val="bg1"/>
                </a:solidFill>
              </a:rPr>
              <a:t>mitis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91EBA-7742-DFBA-F65E-F9DDE4518518}"/>
              </a:ext>
            </a:extLst>
          </p:cNvPr>
          <p:cNvSpPr txBox="1"/>
          <p:nvPr/>
        </p:nvSpPr>
        <p:spPr>
          <a:xfrm>
            <a:off x="2925233" y="687401"/>
            <a:ext cx="6104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Taxonomic Consideration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51F38-7FB7-D7D4-ADB5-46DF17CC0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5" t="24178" r="64868" b="60421"/>
          <a:stretch/>
        </p:blipFill>
        <p:spPr>
          <a:xfrm>
            <a:off x="7806088" y="4344976"/>
            <a:ext cx="1029903" cy="10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B7CC27-80A1-4605-1568-51FD0D555A76}"/>
              </a:ext>
            </a:extLst>
          </p:cNvPr>
          <p:cNvSpPr txBox="1"/>
          <p:nvPr/>
        </p:nvSpPr>
        <p:spPr>
          <a:xfrm>
            <a:off x="2081254" y="2600236"/>
            <a:ext cx="8167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Google Sans"/>
              </a:rPr>
              <a:t>What is 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Google Sans"/>
              </a:rPr>
              <a:t>linical signs of 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coccidiosis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1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4776-FBB4-97B7-EDFA-AFFB105A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Sever diarrhea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Decrease feed and water consumption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Weight loss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Decease growth rate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Decrease egg production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High mortality ( Death rate)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Necrotic enteritis, this caused by Clostridium </a:t>
            </a:r>
            <a:r>
              <a:rPr lang="en-US" sz="9600" dirty="0" err="1">
                <a:solidFill>
                  <a:srgbClr val="202124"/>
                </a:solidFill>
                <a:latin typeface="Google Sans"/>
              </a:rPr>
              <a:t>perfringes</a:t>
            </a:r>
            <a:endParaRPr lang="en-US" sz="9600" dirty="0">
              <a:solidFill>
                <a:srgbClr val="202124"/>
              </a:solidFill>
              <a:latin typeface="Google Sans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202124"/>
                </a:solidFill>
                <a:latin typeface="Google Sans"/>
              </a:rPr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1D6-0E77-2598-EBAB-177683781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4" t="23334" r="40555" b="26420"/>
          <a:stretch/>
        </p:blipFill>
        <p:spPr>
          <a:xfrm>
            <a:off x="7145866" y="2080154"/>
            <a:ext cx="2794000" cy="245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13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FEC4-611D-5E04-BA45-6898E8136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0" i="0" dirty="0">
                <a:solidFill>
                  <a:schemeClr val="bg1"/>
                </a:solidFill>
                <a:effectLst/>
                <a:latin typeface="Google Sans"/>
              </a:rPr>
              <a:t>How is Eimeria diagnosed</a:t>
            </a:r>
            <a:r>
              <a:rPr lang="en-US" sz="4800" b="0" i="0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547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73574-B1D1-4341-9599-49874906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782" y="1498716"/>
            <a:ext cx="9905999" cy="354171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b="0" i="0" dirty="0">
                <a:solidFill>
                  <a:schemeClr val="bg1"/>
                </a:solidFill>
                <a:effectLst/>
                <a:latin typeface="Google Sans"/>
              </a:rPr>
              <a:t>Diagnosis is by fecal flotation to detect oocysts, often in combination with characteristic necropsy findings</a:t>
            </a:r>
          </a:p>
          <a:p>
            <a:pPr marL="0" indent="0" algn="just">
              <a:buNone/>
            </a:pPr>
            <a:r>
              <a:rPr lang="en-US" sz="3600" b="0" i="0" dirty="0">
                <a:solidFill>
                  <a:schemeClr val="bg1"/>
                </a:solidFill>
                <a:effectLst/>
                <a:latin typeface="Google Sans"/>
              </a:rPr>
              <a:t>F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ecal flotation: </a:t>
            </a:r>
            <a:r>
              <a:rPr lang="en-US" sz="2800" b="0" i="0" dirty="0">
                <a:solidFill>
                  <a:srgbClr val="040C28"/>
                </a:solidFill>
                <a:effectLst/>
                <a:latin typeface="Google Sans"/>
              </a:rPr>
              <a:t>a routine veterinary test used to diagnose internal parasites or worms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. The test detects the eggs of mature parasites that live inside the body and pass their eggs to the outside by shedding them into the host's stool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4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DDD7B-DBC2-EAA8-7BEB-80BE9045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0" i="0" dirty="0">
                <a:solidFill>
                  <a:srgbClr val="202124"/>
                </a:solidFill>
                <a:effectLst/>
                <a:latin typeface="Google Sans"/>
              </a:rPr>
              <a:t>Which veterinary drug treat coccidiosis?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543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DD7E-F428-CD03-0E25-E6775C5F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1425444"/>
            <a:ext cx="11294534" cy="3541714"/>
          </a:xfrm>
        </p:spPr>
        <p:txBody>
          <a:bodyPr/>
          <a:lstStyle/>
          <a:p>
            <a:pPr marL="0" indent="0">
              <a:buNone/>
            </a:pPr>
            <a:r>
              <a:rPr lang="en-US" sz="3600" b="0" i="0" dirty="0">
                <a:solidFill>
                  <a:schemeClr val="bg1"/>
                </a:solidFill>
                <a:effectLst/>
                <a:latin typeface="Google Sans"/>
              </a:rPr>
              <a:t>Diclazuril is highly effective against a broad spectrum of coccidia. It is used mostly for prevention at 1 ppm in the feed.  </a:t>
            </a:r>
            <a:endParaRPr lang="en-US" sz="36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BAE2F-4B15-3734-8104-EA70C9F0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7" y="3857891"/>
            <a:ext cx="4005749" cy="250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0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F5B58-09BC-5BE7-4A71-7EF1ECD59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1" t="31729" r="65902" b="27900"/>
          <a:stretch/>
        </p:blipFill>
        <p:spPr>
          <a:xfrm>
            <a:off x="1139287" y="1380906"/>
            <a:ext cx="3090333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C17DBA-28DF-6FDE-6105-E0C7A629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79" y="307710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0" i="0" dirty="0">
                <a:solidFill>
                  <a:srgbClr val="202124"/>
                </a:solidFill>
                <a:effectLst/>
                <a:latin typeface="Google Sans"/>
              </a:rPr>
              <a:t>Control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B8F34-8697-1FAD-62A3-1A16E476D107}"/>
              </a:ext>
            </a:extLst>
          </p:cNvPr>
          <p:cNvSpPr txBox="1"/>
          <p:nvPr/>
        </p:nvSpPr>
        <p:spPr>
          <a:xfrm>
            <a:off x="4665927" y="1319419"/>
            <a:ext cx="6417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Cleaning and disinfection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Batch depopulation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Good ventilation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Biosecurity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Antibiotics: sometimes given to prevent secondary infections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59F7D-2267-5793-CC8F-517BBC95A81E}"/>
              </a:ext>
            </a:extLst>
          </p:cNvPr>
          <p:cNvSpPr txBox="1"/>
          <p:nvPr/>
        </p:nvSpPr>
        <p:spPr>
          <a:xfrm>
            <a:off x="1087693" y="4537967"/>
            <a:ext cx="8288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Google Sans"/>
              </a:rPr>
              <a:t>Depopulation involves ending the life of large numbers of animals due to emergency situations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5697C-3057-F705-C222-8B4AB8345BAF}"/>
              </a:ext>
            </a:extLst>
          </p:cNvPr>
          <p:cNvSpPr txBox="1"/>
          <p:nvPr/>
        </p:nvSpPr>
        <p:spPr>
          <a:xfrm>
            <a:off x="1139287" y="5523551"/>
            <a:ext cx="742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Biosecurity refers to measures that are taken to stop the spread of harmful organisms to human and </a:t>
            </a:r>
            <a:r>
              <a:rPr lang="en-US"/>
              <a:t>animal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7BC44-B5AC-6EDB-57B2-09C45D60D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Google Sans"/>
              </a:rPr>
              <a:t>What is the life cycle of Eimeria?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692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A55C2-4BA6-3E3F-BD77-E3E782FA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37" y="1179990"/>
            <a:ext cx="4679273" cy="46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C48B0A-AFD2-19C3-B163-FC776030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8" y="938254"/>
            <a:ext cx="8096250" cy="515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CD2C-4C81-A7B8-D78E-BEE06943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What is mode of infection?</a:t>
            </a:r>
          </a:p>
        </p:txBody>
      </p:sp>
    </p:spTree>
    <p:extLst>
      <p:ext uri="{BB962C8B-B14F-4D97-AF65-F5344CB8AC3E}">
        <p14:creationId xmlns:p14="http://schemas.microsoft.com/office/powerpoint/2010/main" val="290373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1A31-2E0A-9936-2BEB-122B603D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1658143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0" i="0" dirty="0">
              <a:solidFill>
                <a:schemeClr val="bg1"/>
              </a:solidFill>
              <a:effectLst/>
              <a:latin typeface="Google Sans"/>
            </a:endParaRPr>
          </a:p>
          <a:p>
            <a:pPr marL="0" indent="0" algn="ctr">
              <a:buNone/>
            </a:pPr>
            <a:r>
              <a:rPr lang="en-US" sz="3600" b="0" i="0" dirty="0">
                <a:solidFill>
                  <a:schemeClr val="bg1"/>
                </a:solidFill>
                <a:effectLst/>
                <a:latin typeface="Google Sans"/>
              </a:rPr>
              <a:t>Eimeria are transmitted via the fecal-oral route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857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B813C-ADC1-E673-AACC-2E8DA70FA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2" t="23438" r="64316" b="61544"/>
          <a:stretch/>
        </p:blipFill>
        <p:spPr>
          <a:xfrm>
            <a:off x="2523067" y="2301416"/>
            <a:ext cx="2218266" cy="13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C7B7D-F054-3DED-5131-28927909DDAA}"/>
              </a:ext>
            </a:extLst>
          </p:cNvPr>
          <p:cNvSpPr txBox="1"/>
          <p:nvPr/>
        </p:nvSpPr>
        <p:spPr>
          <a:xfrm>
            <a:off x="1857676" y="1318661"/>
            <a:ext cx="48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Unsporulated Oocysts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DCA7F-0758-731A-1F21-A35C7F399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5" t="23298" r="44421" b="25193"/>
          <a:stretch/>
        </p:blipFill>
        <p:spPr>
          <a:xfrm>
            <a:off x="7118200" y="2301415"/>
            <a:ext cx="2415267" cy="138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488AD-5BA4-FA80-4280-D49988B6489A}"/>
              </a:ext>
            </a:extLst>
          </p:cNvPr>
          <p:cNvSpPr txBox="1"/>
          <p:nvPr/>
        </p:nvSpPr>
        <p:spPr>
          <a:xfrm>
            <a:off x="6635907" y="1389959"/>
            <a:ext cx="488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Sporulated Oocysts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F05EC-4B29-BD39-EB14-6FF0A1AD3BE6}"/>
              </a:ext>
            </a:extLst>
          </p:cNvPr>
          <p:cNvSpPr txBox="1"/>
          <p:nvPr/>
        </p:nvSpPr>
        <p:spPr>
          <a:xfrm>
            <a:off x="3348879" y="3892974"/>
            <a:ext cx="5727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Optimal environmental conditions: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21-32 </a:t>
            </a:r>
            <a:r>
              <a:rPr lang="en-US" sz="3200" b="0" i="0" dirty="0">
                <a:solidFill>
                  <a:srgbClr val="040C28"/>
                </a:solidFill>
                <a:effectLst/>
                <a:latin typeface="Google Sans"/>
              </a:rPr>
              <a:t>°C </a:t>
            </a:r>
            <a:endParaRPr lang="ar-IQ" sz="3200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Moist little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Sufficient oxygen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E2916FB-74BB-46BD-8857-C9E5DCAE9917}"/>
              </a:ext>
            </a:extLst>
          </p:cNvPr>
          <p:cNvSpPr/>
          <p:nvPr/>
        </p:nvSpPr>
        <p:spPr>
          <a:xfrm>
            <a:off x="5367867" y="2861733"/>
            <a:ext cx="1176866" cy="4826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6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47A2-2145-071C-37CA-821A13A4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The Eimeria life cycle has basically two stages: 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-The exogenous phase (sporogony)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-The endogenous phase (schizogony and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Google Sans"/>
              </a:rPr>
              <a:t>gametogony</a:t>
            </a: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) 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Google Sans"/>
              </a:rPr>
              <a:t>-The initial infective unit of all Eimeria is the sporozoite stage, which is a banana-shaped motile cell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7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2980</TotalTime>
  <Words>409</Words>
  <Application>Microsoft Office PowerPoint</Application>
  <PresentationFormat>Widescreen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</vt:lpstr>
      <vt:lpstr>Google Sans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disease depends 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Naruto</dc:creator>
  <cp:lastModifiedBy>Naruto</cp:lastModifiedBy>
  <cp:revision>82</cp:revision>
  <dcterms:created xsi:type="dcterms:W3CDTF">2023-03-31T20:51:51Z</dcterms:created>
  <dcterms:modified xsi:type="dcterms:W3CDTF">2024-02-04T17:07:34Z</dcterms:modified>
</cp:coreProperties>
</file>